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A0742FE-760A-4359-AC1D-E919B80DD884}"/>
              </a:ext>
            </a:extLst>
          </p:cNvPr>
          <p:cNvSpPr>
            <a:spLocks noGrp="1"/>
          </p:cNvSpPr>
          <p:nvPr>
            <p:ph idx="1"/>
          </p:nvPr>
        </p:nvSpPr>
        <p:spPr>
          <a:xfrm>
            <a:off x="106532" y="133165"/>
            <a:ext cx="11887200" cy="6587231"/>
          </a:xfrm>
        </p:spPr>
        <p:txBody>
          <a:bodyPr>
            <a:normAutofit/>
          </a:bodyPr>
          <a:lstStyle/>
          <a:p>
            <a:pPr marL="0" indent="0" algn="ctr">
              <a:buNone/>
            </a:pPr>
            <a:r>
              <a:rPr lang="en-IN" sz="2800" b="1" dirty="0"/>
              <a:t>  Exchange Arithmetic and Interbank Deals:</a:t>
            </a:r>
          </a:p>
          <a:p>
            <a:pPr marL="0" indent="0" algn="ctr">
              <a:buNone/>
            </a:pPr>
            <a:r>
              <a:rPr lang="en-IN" sz="2400" b="1" dirty="0"/>
              <a:t>Ready Exchange Rates for Trade and Non trade transactions:</a:t>
            </a:r>
          </a:p>
          <a:p>
            <a:pPr marL="0" indent="0">
              <a:buNone/>
            </a:pPr>
            <a:r>
              <a:rPr lang="en-IN" sz="2400" dirty="0"/>
              <a:t>  The foreign exchange dealings of a bank with its customer is known as ‘Merchant business’. Exchange rate at which transactions between bank and customer takes place is the ‘merchant rate’.</a:t>
            </a:r>
          </a:p>
          <a:p>
            <a:pPr marL="0" indent="0">
              <a:buNone/>
            </a:pPr>
            <a:r>
              <a:rPr lang="en-IN" sz="2400" dirty="0"/>
              <a:t>   The term ‘ready transactions’ refers to the merchant business in which the contract with the customer to buy or sell foreign exchange is agreed and executed on the same day.</a:t>
            </a:r>
          </a:p>
          <a:p>
            <a:pPr marL="0" indent="0">
              <a:buNone/>
            </a:pPr>
            <a:r>
              <a:rPr lang="en-IN" sz="2400" dirty="0"/>
              <a:t>  Ready transaction is also known as cash transactions. The exchange rate at which ready transactions takes place is known as ‘ready exchange rate’ or ‘spot rate.’</a:t>
            </a:r>
          </a:p>
          <a:p>
            <a:pPr marL="0" indent="0">
              <a:buNone/>
            </a:pPr>
            <a:r>
              <a:rPr lang="en-IN" sz="2400" dirty="0"/>
              <a:t>  We can discuss the concept of ready exchange rate under two heads.</a:t>
            </a:r>
          </a:p>
          <a:p>
            <a:pPr marL="0" indent="0">
              <a:buNone/>
            </a:pPr>
            <a:r>
              <a:rPr lang="en-IN" sz="2400" dirty="0"/>
              <a:t>1. Ready Exchange rate for trade transactions.</a:t>
            </a:r>
          </a:p>
          <a:p>
            <a:pPr marL="0" indent="0">
              <a:buNone/>
            </a:pPr>
            <a:r>
              <a:rPr lang="en-IN" sz="2400" dirty="0"/>
              <a:t>2. Ready exchange for Non- trade transactions.</a:t>
            </a:r>
          </a:p>
          <a:p>
            <a:pPr marL="0" indent="0">
              <a:buNone/>
            </a:pPr>
            <a:endParaRPr lang="en-IN" sz="2400" b="1" dirty="0"/>
          </a:p>
        </p:txBody>
      </p:sp>
    </p:spTree>
    <p:extLst>
      <p:ext uri="{BB962C8B-B14F-4D97-AF65-F5344CB8AC3E}">
        <p14:creationId xmlns:p14="http://schemas.microsoft.com/office/powerpoint/2010/main" val="611446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46229" y="195309"/>
            <a:ext cx="11523215" cy="6365289"/>
          </a:xfrm>
        </p:spPr>
        <p:txBody>
          <a:bodyPr>
            <a:normAutofit/>
          </a:bodyPr>
          <a:lstStyle/>
          <a:p>
            <a:pPr marL="0" indent="0">
              <a:buNone/>
            </a:pPr>
            <a:r>
              <a:rPr lang="en-IN" sz="2400" b="1" dirty="0"/>
              <a:t>Cross rates:</a:t>
            </a:r>
          </a:p>
          <a:p>
            <a:pPr marL="0" indent="0">
              <a:buNone/>
            </a:pPr>
            <a:r>
              <a:rPr lang="en-IN" sz="2400" b="1" dirty="0"/>
              <a:t>  </a:t>
            </a:r>
            <a:r>
              <a:rPr lang="en-IN" sz="2400" dirty="0"/>
              <a:t>A cross rate is a rate of exchange derived from the quotations of any two currencies in terms of a third, or of more than two currencies in terms of another. Cross rate is the price of any currency other than home currency.</a:t>
            </a:r>
          </a:p>
          <a:p>
            <a:pPr marL="0" indent="0">
              <a:buNone/>
            </a:pPr>
            <a:r>
              <a:rPr lang="en-IN" sz="2400" b="1" dirty="0"/>
              <a:t>  </a:t>
            </a:r>
            <a:r>
              <a:rPr lang="en-IN" sz="2400" dirty="0"/>
              <a:t>Thus, the rate of exchange between the rupee and the Canadian dollar will be found through the common currency, the US dollar. The technique is similar for both spot and forward cross rates.</a:t>
            </a:r>
          </a:p>
          <a:p>
            <a:pPr marL="0" indent="0">
              <a:buNone/>
            </a:pPr>
            <a:r>
              <a:rPr lang="en-IN" sz="2400" b="1" dirty="0"/>
              <a:t>Ready Rates for Non-Trading Transactions:</a:t>
            </a:r>
          </a:p>
          <a:p>
            <a:pPr marL="457200" indent="-457200">
              <a:buFont typeface="+mj-lt"/>
              <a:buAutoNum type="arabicPeriod"/>
            </a:pPr>
            <a:r>
              <a:rPr lang="en-IN" sz="2400" dirty="0"/>
              <a:t>Purchase and sale of foreign currency traveller cheques.</a:t>
            </a:r>
          </a:p>
          <a:p>
            <a:pPr marL="457200" indent="-457200">
              <a:buFont typeface="+mj-lt"/>
              <a:buAutoNum type="arabicPeriod"/>
            </a:pPr>
            <a:r>
              <a:rPr lang="en-IN" sz="2400" dirty="0"/>
              <a:t>Purchase and sale of foreign currency notes and coins.</a:t>
            </a:r>
          </a:p>
          <a:p>
            <a:pPr marL="457200" indent="-457200">
              <a:buFont typeface="+mj-lt"/>
              <a:buAutoNum type="arabicPeriod"/>
            </a:pPr>
            <a:r>
              <a:rPr lang="en-IN" sz="2400" dirty="0"/>
              <a:t>Encashment of MT</a:t>
            </a:r>
            <a:r>
              <a:rPr lang="en-IN" dirty="0"/>
              <a:t>s</a:t>
            </a:r>
            <a:r>
              <a:rPr lang="en-IN" sz="2400" dirty="0"/>
              <a:t> and DD</a:t>
            </a:r>
            <a:r>
              <a:rPr lang="en-IN" dirty="0"/>
              <a:t>s</a:t>
            </a:r>
            <a:r>
              <a:rPr lang="en-IN" sz="2400" dirty="0"/>
              <a:t> where reimbursement has not been obtained and encashment of personal cheques</a:t>
            </a:r>
          </a:p>
        </p:txBody>
      </p:sp>
    </p:spTree>
    <p:extLst>
      <p:ext uri="{BB962C8B-B14F-4D97-AF65-F5344CB8AC3E}">
        <p14:creationId xmlns:p14="http://schemas.microsoft.com/office/powerpoint/2010/main" val="18881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46229" y="195309"/>
            <a:ext cx="11523215" cy="6365289"/>
          </a:xfrm>
        </p:spPr>
        <p:txBody>
          <a:bodyPr>
            <a:normAutofit lnSpcReduction="10000"/>
          </a:bodyPr>
          <a:lstStyle/>
          <a:p>
            <a:pPr marL="0" indent="0">
              <a:buNone/>
            </a:pPr>
            <a:r>
              <a:rPr lang="en-IN" sz="2400" b="1" dirty="0"/>
              <a:t>Forward exchange contracts:</a:t>
            </a:r>
          </a:p>
          <a:p>
            <a:pPr marL="0" indent="0">
              <a:buNone/>
            </a:pPr>
            <a:r>
              <a:rPr lang="en-IN" sz="2400" b="1" dirty="0"/>
              <a:t>     </a:t>
            </a:r>
            <a:r>
              <a:rPr lang="en-IN" sz="2400" dirty="0"/>
              <a:t>Forward exchange contract is a device which can afford adequate protection to an importer or an exporter against exchange risk. Under a forward exchange contract a banker and a customer or another banker enter into a contract to buy or sell a fixed amount of foreign currency on a specific future date at a predetermined rate of exchange.</a:t>
            </a:r>
          </a:p>
          <a:p>
            <a:pPr marL="0" indent="0">
              <a:buNone/>
            </a:pPr>
            <a:r>
              <a:rPr lang="en-IN" sz="2400" dirty="0"/>
              <a:t>    Forward exchange contract is a contract where a specified amount of one currency is exchanged for a specific amount of another currency at a future value date. No cash pass hands at the time of making the contract, seller agrees to deliver, and buyer agrees to take up against payment in a stated currency specified on the date or during the period indicated at the rate of exchange fixed in the contract.</a:t>
            </a:r>
          </a:p>
          <a:p>
            <a:pPr marL="0" indent="0">
              <a:buNone/>
            </a:pPr>
            <a:r>
              <a:rPr lang="en-IN" sz="2400" b="1" dirty="0"/>
              <a:t>Need of forward Exchange contract:</a:t>
            </a:r>
          </a:p>
          <a:p>
            <a:pPr marL="457200" indent="-457200">
              <a:buFont typeface="+mj-lt"/>
              <a:buAutoNum type="arabicPeriod"/>
            </a:pPr>
            <a:r>
              <a:rPr lang="en-IN" sz="2400" dirty="0"/>
              <a:t>Forward contract in foreign exchange are made to cover or eliminate exchange risk.</a:t>
            </a:r>
          </a:p>
          <a:p>
            <a:pPr marL="457200" indent="-457200">
              <a:buFont typeface="+mj-lt"/>
              <a:buAutoNum type="arabicPeriod"/>
            </a:pPr>
            <a:r>
              <a:rPr lang="en-IN" sz="2400" dirty="0"/>
              <a:t>It also renders debtor and creditors free from the risk due to fluctuation in the exchange rate.</a:t>
            </a:r>
          </a:p>
          <a:p>
            <a:pPr marL="0" indent="0">
              <a:buNone/>
            </a:pPr>
            <a:endParaRPr lang="en-IN" sz="2400" dirty="0"/>
          </a:p>
          <a:p>
            <a:pPr marL="0" indent="0">
              <a:buNone/>
            </a:pPr>
            <a:endParaRPr lang="en-IN" sz="2400" dirty="0"/>
          </a:p>
        </p:txBody>
      </p:sp>
    </p:spTree>
    <p:extLst>
      <p:ext uri="{BB962C8B-B14F-4D97-AF65-F5344CB8AC3E}">
        <p14:creationId xmlns:p14="http://schemas.microsoft.com/office/powerpoint/2010/main" val="250433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46229" y="195309"/>
            <a:ext cx="11523215" cy="6365289"/>
          </a:xfrm>
        </p:spPr>
        <p:txBody>
          <a:bodyPr>
            <a:normAutofit/>
          </a:bodyPr>
          <a:lstStyle/>
          <a:p>
            <a:pPr marL="457200" indent="-457200">
              <a:buFont typeface="+mj-lt"/>
              <a:buAutoNum type="arabicPeriod" startAt="3"/>
            </a:pPr>
            <a:r>
              <a:rPr lang="en-IN" sz="2400" dirty="0"/>
              <a:t>The speculate find the forward contract useful to cover exchange risk in converting the investment on maturity into home or any other currency.</a:t>
            </a:r>
          </a:p>
          <a:p>
            <a:pPr marL="0" indent="0">
              <a:buNone/>
            </a:pPr>
            <a:r>
              <a:rPr lang="en-IN" sz="2400" b="1" dirty="0"/>
              <a:t>Features of forward contract:</a:t>
            </a:r>
          </a:p>
          <a:p>
            <a:pPr marL="0" indent="0">
              <a:buNone/>
            </a:pPr>
            <a:r>
              <a:rPr lang="en-IN" sz="2400" b="1" dirty="0"/>
              <a:t>1. Parties:</a:t>
            </a:r>
          </a:p>
          <a:p>
            <a:pPr marL="0" indent="0">
              <a:buNone/>
            </a:pPr>
            <a:r>
              <a:rPr lang="en-IN" sz="2400" b="1" dirty="0"/>
              <a:t> </a:t>
            </a:r>
            <a:r>
              <a:rPr lang="en-IN" sz="2400" dirty="0"/>
              <a:t> A forward contract may be made between a banker and his customer or between bankers. A contract between a banker and his customer is usually entered into directly. While a contract between bankers may be  made either directly between themselves or through an exchange broker.</a:t>
            </a:r>
          </a:p>
          <a:p>
            <a:pPr marL="0" indent="0">
              <a:buNone/>
            </a:pPr>
            <a:r>
              <a:rPr lang="en-IN" sz="2400" b="1" dirty="0"/>
              <a:t>2. Dates of delivery:</a:t>
            </a:r>
          </a:p>
          <a:p>
            <a:pPr marL="0" indent="0">
              <a:buNone/>
            </a:pPr>
            <a:r>
              <a:rPr lang="en-IN" sz="2400" dirty="0"/>
              <a:t>  According to rule 7 of FEDAI, a forward contract is deliverable at a  future date, duration of the contract being computed from the  spot value date of the transaction. Thus if a 3 month forward contract is booked on the 12</a:t>
            </a:r>
            <a:r>
              <a:rPr lang="en-IN" sz="2400" baseline="30000" dirty="0"/>
              <a:t>th</a:t>
            </a:r>
            <a:r>
              <a:rPr lang="en-IN" sz="2400" dirty="0"/>
              <a:t> February, the period of two months should commence from  14</a:t>
            </a:r>
            <a:r>
              <a:rPr lang="en-IN" sz="2400" baseline="30000" dirty="0"/>
              <a:t>th</a:t>
            </a:r>
            <a:r>
              <a:rPr lang="en-IN" sz="2400" dirty="0"/>
              <a:t> February and the forward contract will fall due on 14</a:t>
            </a:r>
            <a:r>
              <a:rPr lang="en-IN" sz="2400" baseline="30000" dirty="0"/>
              <a:t>th</a:t>
            </a:r>
            <a:r>
              <a:rPr lang="en-IN" sz="2400" dirty="0"/>
              <a:t> April.</a:t>
            </a:r>
          </a:p>
          <a:p>
            <a:pPr marL="0" indent="0">
              <a:buNone/>
            </a:pPr>
            <a:r>
              <a:rPr lang="en-IN" sz="2400" dirty="0"/>
              <a:t>      </a:t>
            </a:r>
            <a:endParaRPr lang="en-IN" sz="2400" b="1" dirty="0"/>
          </a:p>
        </p:txBody>
      </p:sp>
    </p:spTree>
    <p:extLst>
      <p:ext uri="{BB962C8B-B14F-4D97-AF65-F5344CB8AC3E}">
        <p14:creationId xmlns:p14="http://schemas.microsoft.com/office/powerpoint/2010/main" val="686471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46229" y="195309"/>
            <a:ext cx="11523215" cy="6365289"/>
          </a:xfrm>
        </p:spPr>
        <p:txBody>
          <a:bodyPr>
            <a:normAutofit lnSpcReduction="10000"/>
          </a:bodyPr>
          <a:lstStyle/>
          <a:p>
            <a:pPr marL="0" indent="0">
              <a:buNone/>
            </a:pPr>
            <a:r>
              <a:rPr lang="en-IN" sz="2400" b="1" dirty="0"/>
              <a:t>3. Fixed Forward contract:</a:t>
            </a:r>
          </a:p>
          <a:p>
            <a:pPr marL="0" indent="0">
              <a:buNone/>
            </a:pPr>
            <a:r>
              <a:rPr lang="en-IN" sz="2400" b="1" dirty="0"/>
              <a:t>  </a:t>
            </a:r>
            <a:r>
              <a:rPr lang="en-IN" sz="2400" dirty="0"/>
              <a:t>The forward contract under which the delivery of foreign exchange </a:t>
            </a:r>
            <a:r>
              <a:rPr lang="en-IN" sz="2400" dirty="0" err="1"/>
              <a:t>shouldtake</a:t>
            </a:r>
            <a:r>
              <a:rPr lang="en-IN" sz="2400" dirty="0"/>
              <a:t> place on a specified future date is known as fixed forward contract.</a:t>
            </a:r>
          </a:p>
          <a:p>
            <a:pPr marL="0" indent="0">
              <a:buNone/>
            </a:pPr>
            <a:r>
              <a:rPr lang="en-IN" sz="2400" b="1" dirty="0"/>
              <a:t>4. Option Forward contract:</a:t>
            </a:r>
          </a:p>
          <a:p>
            <a:pPr marL="0" indent="0">
              <a:buNone/>
            </a:pPr>
            <a:r>
              <a:rPr lang="en-IN" sz="2400" dirty="0"/>
              <a:t>  An arrangement whereby the customer can sell or buy from the bank foreign exchange on any day during a given period of time at a predetermined rate of exchange is known as option forward contract. According to rule of 7 FEDAI, the option period of delivery should not exceed one month.</a:t>
            </a:r>
          </a:p>
          <a:p>
            <a:pPr marL="0" indent="0">
              <a:buNone/>
            </a:pPr>
            <a:r>
              <a:rPr lang="en-IN" sz="2400" b="1" dirty="0"/>
              <a:t>Uses of forward exchange contract:</a:t>
            </a:r>
          </a:p>
          <a:p>
            <a:pPr marL="457200" indent="-457200">
              <a:buClr>
                <a:schemeClr val="tx1"/>
              </a:buClr>
              <a:buFont typeface="+mj-lt"/>
              <a:buAutoNum type="arabicPeriod"/>
            </a:pPr>
            <a:r>
              <a:rPr lang="en-IN" sz="2400" dirty="0"/>
              <a:t>These contract are used to hedge a future import payment or export receipt.</a:t>
            </a:r>
          </a:p>
          <a:p>
            <a:pPr marL="457200" indent="-457200">
              <a:buClr>
                <a:schemeClr val="tx1"/>
              </a:buClr>
              <a:buFont typeface="+mj-lt"/>
              <a:buAutoNum type="arabicPeriod"/>
            </a:pPr>
            <a:r>
              <a:rPr lang="en-IN" sz="2400" dirty="0"/>
              <a:t>Companies can selectively use these constructs for speculation.</a:t>
            </a:r>
          </a:p>
          <a:p>
            <a:pPr marL="457200" indent="-457200">
              <a:buClr>
                <a:schemeClr val="tx1"/>
              </a:buClr>
              <a:buFont typeface="+mj-lt"/>
              <a:buAutoNum type="arabicPeriod"/>
            </a:pPr>
            <a:r>
              <a:rPr lang="en-IN" sz="2400" dirty="0"/>
              <a:t>A bank may use a forward exchange contract as a service to a customer.</a:t>
            </a:r>
          </a:p>
          <a:p>
            <a:pPr marL="457200" indent="-457200">
              <a:buClr>
                <a:schemeClr val="tx1"/>
              </a:buClr>
              <a:buFont typeface="+mj-lt"/>
              <a:buAutoNum type="arabicPeriod"/>
            </a:pPr>
            <a:r>
              <a:rPr lang="en-IN" sz="2400" dirty="0"/>
              <a:t>A money market trader may use these contracts to arbitrage between instruments denominated in one currency and similar instrument denominated in another currency.</a:t>
            </a:r>
          </a:p>
          <a:p>
            <a:pPr marL="0" indent="0">
              <a:buClr>
                <a:schemeClr val="tx1"/>
              </a:buClr>
              <a:buNone/>
            </a:pPr>
            <a:endParaRPr lang="en-IN" sz="2400" dirty="0"/>
          </a:p>
          <a:p>
            <a:pPr marL="0" indent="0">
              <a:buNone/>
            </a:pPr>
            <a:endParaRPr lang="en-IN" sz="2400" dirty="0"/>
          </a:p>
        </p:txBody>
      </p:sp>
    </p:spTree>
    <p:extLst>
      <p:ext uri="{BB962C8B-B14F-4D97-AF65-F5344CB8AC3E}">
        <p14:creationId xmlns:p14="http://schemas.microsoft.com/office/powerpoint/2010/main" val="877963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46229" y="195309"/>
            <a:ext cx="11523215" cy="6365289"/>
          </a:xfrm>
        </p:spPr>
        <p:txBody>
          <a:bodyPr>
            <a:normAutofit fontScale="92500"/>
          </a:bodyPr>
          <a:lstStyle/>
          <a:p>
            <a:pPr marL="0" indent="0">
              <a:buNone/>
            </a:pPr>
            <a:r>
              <a:rPr lang="en-IN" sz="2400" b="1" dirty="0"/>
              <a:t>Inter Bank Deals:</a:t>
            </a:r>
          </a:p>
          <a:p>
            <a:pPr marL="0" indent="0">
              <a:buNone/>
            </a:pPr>
            <a:r>
              <a:rPr lang="en-IN" sz="2400" dirty="0"/>
              <a:t>     Inter bank deals refer to the operations of the purchase and sale of foreign exchange between the banks. It consists of foreign exchange  dealings of a bank in the  interbank market.</a:t>
            </a:r>
          </a:p>
          <a:p>
            <a:pPr marL="0" indent="0">
              <a:buNone/>
            </a:pPr>
            <a:r>
              <a:rPr lang="en-IN" sz="2400" dirty="0"/>
              <a:t>    Foreign exchange trading of international banks has become a major source of income for them. The inter bank payment system is paper based, using bankers’ cheques.</a:t>
            </a:r>
          </a:p>
          <a:p>
            <a:pPr marL="0" indent="0">
              <a:buNone/>
            </a:pPr>
            <a:r>
              <a:rPr lang="en-IN" sz="2400" dirty="0"/>
              <a:t>   Electronic  inter bank transfer system in New York is through the Clearing House Bank Payment System(CHIPS) and in London through the Clearing House Automated Payment System (CHAPS). The net amount payable or receivable is conveyed through a society for World Wide Inter Bank Financial Telecommunication (SWIFT). This method is being used in India as well. SWIFT is for communicating message as between the trading banks.</a:t>
            </a:r>
          </a:p>
          <a:p>
            <a:pPr marL="0" indent="0">
              <a:buNone/>
            </a:pPr>
            <a:r>
              <a:rPr lang="en-IN" sz="2400" dirty="0"/>
              <a:t>  A study of inter bank deals consists of the following</a:t>
            </a:r>
          </a:p>
          <a:p>
            <a:pPr>
              <a:buFont typeface="+mj-lt"/>
              <a:buAutoNum type="arabicPeriod"/>
            </a:pPr>
            <a:r>
              <a:rPr lang="en-IN" sz="2400" dirty="0"/>
              <a:t>Cover deals.</a:t>
            </a:r>
          </a:p>
          <a:p>
            <a:pPr>
              <a:buFont typeface="+mj-lt"/>
              <a:buAutoNum type="arabicPeriod"/>
            </a:pPr>
            <a:r>
              <a:rPr lang="en-IN" sz="2400" dirty="0"/>
              <a:t>Swap deals.</a:t>
            </a:r>
          </a:p>
          <a:p>
            <a:pPr>
              <a:buFont typeface="+mj-lt"/>
              <a:buAutoNum type="arabicPeriod"/>
            </a:pPr>
            <a:r>
              <a:rPr lang="en-IN" sz="2400" dirty="0"/>
              <a:t>Arbitrage operations.</a:t>
            </a:r>
            <a:endParaRPr lang="en-IN" dirty="0"/>
          </a:p>
        </p:txBody>
      </p:sp>
    </p:spTree>
    <p:extLst>
      <p:ext uri="{BB962C8B-B14F-4D97-AF65-F5344CB8AC3E}">
        <p14:creationId xmlns:p14="http://schemas.microsoft.com/office/powerpoint/2010/main" val="221521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34392" y="246355"/>
            <a:ext cx="11523215" cy="6365289"/>
          </a:xfrm>
        </p:spPr>
        <p:txBody>
          <a:bodyPr>
            <a:normAutofit/>
          </a:bodyPr>
          <a:lstStyle/>
          <a:p>
            <a:pPr marL="0" indent="0">
              <a:buNone/>
            </a:pPr>
            <a:r>
              <a:rPr lang="en-IN" sz="2400" b="1" dirty="0"/>
              <a:t>Cover Deals:</a:t>
            </a:r>
          </a:p>
          <a:p>
            <a:pPr marL="0" indent="0">
              <a:buNone/>
            </a:pPr>
            <a:r>
              <a:rPr lang="en-IN" sz="2400" dirty="0"/>
              <a:t>     Purchase and sale of foreign currency in the market undertaken to acquire or dispose of foreign required or acquired as a consequence of its dealing with its customer is known as the ‘cover deal’. The purpose of cover deal is to insure the bank against any fluctuations in the exchange rates.</a:t>
            </a:r>
          </a:p>
          <a:p>
            <a:pPr marL="0" indent="0">
              <a:buNone/>
            </a:pPr>
            <a:r>
              <a:rPr lang="en-IN" sz="2400" dirty="0"/>
              <a:t>    While quoting a rate to the customer, the bank considers the inter bank rate. To this inter bank rate , the bank adds or deduct its margin and arrives at the rate it quotes to the customer. For example, if it is buying dollar from the customer spot, it takes inter bank buying rate, deducts its exchange margin and quotes the rate.  Here the bank assume that immediately on purchase from the customer the bank would sell the foreign exchange to inter bank market buying rate.</a:t>
            </a:r>
          </a:p>
          <a:p>
            <a:pPr marL="0" indent="0">
              <a:buNone/>
            </a:pPr>
            <a:r>
              <a:rPr lang="en-IN" sz="2400" b="1" dirty="0"/>
              <a:t>Swap deals:</a:t>
            </a:r>
          </a:p>
          <a:p>
            <a:pPr marL="0" indent="0">
              <a:buNone/>
            </a:pPr>
            <a:r>
              <a:rPr lang="en-IN" sz="2400" b="1" dirty="0"/>
              <a:t>  </a:t>
            </a:r>
            <a:r>
              <a:rPr lang="en-IN" sz="2400" dirty="0"/>
              <a:t>A swap deal is a transaction in which the bank buys and sells the specified foreign currency simultaneously for different maturities. Thus swap deals may involve.</a:t>
            </a:r>
          </a:p>
          <a:p>
            <a:pPr marL="0" indent="0">
              <a:buNone/>
            </a:pPr>
            <a:endParaRPr lang="en-IN" sz="2400" b="1" dirty="0"/>
          </a:p>
        </p:txBody>
      </p:sp>
    </p:spTree>
    <p:extLst>
      <p:ext uri="{BB962C8B-B14F-4D97-AF65-F5344CB8AC3E}">
        <p14:creationId xmlns:p14="http://schemas.microsoft.com/office/powerpoint/2010/main" val="1322937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0" y="97654"/>
            <a:ext cx="12192000" cy="6513991"/>
          </a:xfrm>
        </p:spPr>
        <p:txBody>
          <a:bodyPr>
            <a:normAutofit fontScale="92500"/>
          </a:bodyPr>
          <a:lstStyle/>
          <a:p>
            <a:pPr marL="0" indent="0">
              <a:buNone/>
            </a:pPr>
            <a:r>
              <a:rPr lang="en-IN" sz="2400" b="1" dirty="0"/>
              <a:t> </a:t>
            </a:r>
            <a:r>
              <a:rPr lang="en-IN" sz="2400" dirty="0"/>
              <a:t>1.  Simultaneous purchase spot and sale of forward or vice versa.</a:t>
            </a:r>
          </a:p>
          <a:p>
            <a:pPr marL="0" indent="0">
              <a:buNone/>
            </a:pPr>
            <a:r>
              <a:rPr lang="en-IN" sz="2400" dirty="0"/>
              <a:t> 2.  Simultaneous purchase and sale both forward but for different maturities. </a:t>
            </a:r>
          </a:p>
          <a:p>
            <a:pPr marL="0" indent="0">
              <a:buNone/>
            </a:pPr>
            <a:r>
              <a:rPr lang="en-IN" sz="2400" b="1" dirty="0"/>
              <a:t>    Need for swap deals:</a:t>
            </a:r>
          </a:p>
          <a:p>
            <a:pPr marL="457200" indent="-457200">
              <a:buClr>
                <a:schemeClr val="tx1"/>
              </a:buClr>
              <a:buSzPct val="104000"/>
              <a:buFont typeface="+mj-lt"/>
              <a:buAutoNum type="arabicPeriod"/>
            </a:pPr>
            <a:r>
              <a:rPr lang="en-IN" sz="2400" dirty="0"/>
              <a:t>To cover the exchange risk for the bank in foreign exchange market.</a:t>
            </a:r>
          </a:p>
          <a:p>
            <a:pPr marL="457200" indent="-457200">
              <a:buClr>
                <a:schemeClr val="tx1"/>
              </a:buClr>
              <a:buSzPct val="104000"/>
              <a:buFont typeface="+mj-lt"/>
              <a:buAutoNum type="arabicPeriod"/>
            </a:pPr>
            <a:r>
              <a:rPr lang="en-IN" sz="2400" dirty="0"/>
              <a:t>Swap can be carried out to adjust cash position in a currency.</a:t>
            </a:r>
          </a:p>
          <a:p>
            <a:pPr marL="457200" indent="-457200">
              <a:buClr>
                <a:schemeClr val="tx1"/>
              </a:buClr>
              <a:buSzPct val="104000"/>
              <a:buFont typeface="+mj-lt"/>
              <a:buAutoNum type="arabicPeriod"/>
            </a:pPr>
            <a:r>
              <a:rPr lang="en-IN" sz="2400" dirty="0"/>
              <a:t>Swap is needed when there early delivery or extension of forward contracts.</a:t>
            </a:r>
          </a:p>
          <a:p>
            <a:pPr marL="0" indent="0">
              <a:buClr>
                <a:schemeClr val="tx1"/>
              </a:buClr>
              <a:buSzPct val="104000"/>
              <a:buNone/>
            </a:pPr>
            <a:r>
              <a:rPr lang="en-IN" sz="2400" b="1" dirty="0"/>
              <a:t>Arbitrage Operations:</a:t>
            </a:r>
          </a:p>
          <a:p>
            <a:pPr marL="0" indent="0">
              <a:buClr>
                <a:schemeClr val="tx1"/>
              </a:buClr>
              <a:buSzPct val="104000"/>
              <a:buNone/>
            </a:pPr>
            <a:r>
              <a:rPr lang="en-IN" sz="2400" dirty="0"/>
              <a:t>  Arbitrary is an act of simultaneously purchase and sale of different currencies in two or more exchange market with the intention of making profits from the differences between the exchange rate prevailing at the same time in different market. Arbitrage transaction form an integral part of trading in foreign currencies by dealers. These involve purchase of a currency in one market for immediate resale in another.</a:t>
            </a:r>
          </a:p>
          <a:p>
            <a:pPr marL="0" indent="0">
              <a:buClr>
                <a:schemeClr val="tx1"/>
              </a:buClr>
              <a:buSzPct val="104000"/>
              <a:buNone/>
            </a:pPr>
            <a:r>
              <a:rPr lang="en-IN" sz="2400" dirty="0"/>
              <a:t>    These transaction are not themselves speculate. They are done in order to take advantage of discrepancies that may exist in the structure of exchange rates at a given time. Institutions engaging themselves in arbitrage operations make the price on a given type of exchange  in one market more or less equivalent to that  on the same type of exchange in another market.  </a:t>
            </a:r>
          </a:p>
        </p:txBody>
      </p:sp>
    </p:spTree>
    <p:extLst>
      <p:ext uri="{BB962C8B-B14F-4D97-AF65-F5344CB8AC3E}">
        <p14:creationId xmlns:p14="http://schemas.microsoft.com/office/powerpoint/2010/main" val="245605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34392" y="246355"/>
            <a:ext cx="11523215" cy="6365289"/>
          </a:xfrm>
        </p:spPr>
        <p:txBody>
          <a:bodyPr>
            <a:normAutofit/>
          </a:bodyPr>
          <a:lstStyle/>
          <a:p>
            <a:pPr marL="0" indent="0">
              <a:buNone/>
            </a:pPr>
            <a:r>
              <a:rPr lang="en-IN" sz="2400" dirty="0"/>
              <a:t>There are two types of arbitrage operations in banks namely.</a:t>
            </a:r>
          </a:p>
          <a:p>
            <a:pPr marL="0" indent="0">
              <a:buNone/>
            </a:pPr>
            <a:r>
              <a:rPr lang="en-IN" sz="2400"/>
              <a:t>1.  Direct </a:t>
            </a:r>
            <a:r>
              <a:rPr lang="en-IN" sz="2400" dirty="0"/>
              <a:t>arbitrage.</a:t>
            </a:r>
          </a:p>
          <a:p>
            <a:pPr marL="0" indent="0">
              <a:buNone/>
            </a:pPr>
            <a:r>
              <a:rPr lang="en-IN" sz="2400" dirty="0"/>
              <a:t>     It is also called as simple arbitrage. When the arbitrage operation </a:t>
            </a:r>
            <a:r>
              <a:rPr lang="en-IN" sz="2400" dirty="0" err="1"/>
              <a:t>onvolves</a:t>
            </a:r>
            <a:r>
              <a:rPr lang="en-IN" sz="2400" dirty="0"/>
              <a:t> only two currencies, it is known as direct arbitrage.</a:t>
            </a:r>
          </a:p>
          <a:p>
            <a:pPr marL="0" indent="0">
              <a:buNone/>
            </a:pPr>
            <a:r>
              <a:rPr lang="en-IN" sz="2400" dirty="0"/>
              <a:t>2. Compound arbitrage.</a:t>
            </a:r>
          </a:p>
          <a:p>
            <a:pPr marL="0" indent="0">
              <a:buNone/>
            </a:pPr>
            <a:r>
              <a:rPr lang="en-IN" sz="2400" dirty="0"/>
              <a:t>   When the arbitrage operation involves more than two currencies, it is known as compound arbitrage.</a:t>
            </a:r>
          </a:p>
          <a:p>
            <a:pPr marL="0" indent="0">
              <a:buNone/>
            </a:pPr>
            <a:endParaRPr lang="en-IN" sz="2400" dirty="0"/>
          </a:p>
          <a:p>
            <a:pPr marL="0" indent="0">
              <a:buNone/>
            </a:pPr>
            <a:r>
              <a:rPr lang="en-IN" sz="2400" dirty="0"/>
              <a:t>                                    </a:t>
            </a:r>
            <a:r>
              <a:rPr lang="en-IN" sz="2400" dirty="0">
                <a:sym typeface="Wingdings" panose="05000000000000000000" pitchFamily="2" charset="2"/>
              </a:rPr>
              <a:t>****************************</a:t>
            </a:r>
            <a:endParaRPr lang="en-IN" sz="2400" dirty="0"/>
          </a:p>
        </p:txBody>
      </p:sp>
    </p:spTree>
    <p:extLst>
      <p:ext uri="{BB962C8B-B14F-4D97-AF65-F5344CB8AC3E}">
        <p14:creationId xmlns:p14="http://schemas.microsoft.com/office/powerpoint/2010/main" val="4287922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46229" y="195309"/>
            <a:ext cx="11523215" cy="6365289"/>
          </a:xfrm>
        </p:spPr>
        <p:txBody>
          <a:bodyPr>
            <a:normAutofit/>
          </a:bodyPr>
          <a:lstStyle/>
          <a:p>
            <a:pPr marL="0" indent="0">
              <a:buNone/>
            </a:pPr>
            <a:r>
              <a:rPr lang="en-IN" sz="2400" b="1" dirty="0"/>
              <a:t>Ready exchange rate for trade transactions.</a:t>
            </a:r>
          </a:p>
          <a:p>
            <a:pPr marL="0" indent="0">
              <a:buNone/>
            </a:pPr>
            <a:r>
              <a:rPr lang="en-IN" sz="2400" dirty="0"/>
              <a:t> Like a trader, the bank purchases and sells the foreign currency and make profit.</a:t>
            </a:r>
          </a:p>
          <a:p>
            <a:pPr marL="0" indent="0">
              <a:buNone/>
            </a:pPr>
            <a:r>
              <a:rPr lang="en-IN" sz="2400" b="1" dirty="0"/>
              <a:t>Types of Buying rates: </a:t>
            </a:r>
          </a:p>
          <a:p>
            <a:pPr marL="0" indent="0">
              <a:buNone/>
            </a:pPr>
            <a:r>
              <a:rPr lang="en-IN" sz="2400" dirty="0"/>
              <a:t>    For the buying and selling of foreign currencies, there are different rates. The price in terms of the home currency at which a banker is willing to buy a foreign currency is the buying rate.</a:t>
            </a:r>
          </a:p>
          <a:p>
            <a:pPr marL="0" indent="0">
              <a:buNone/>
            </a:pPr>
            <a:r>
              <a:rPr lang="en-IN" sz="2400" dirty="0"/>
              <a:t>  On the basis of the time of realization  of foreign exchange by the bank, two types of buying rates are quoted. They are.</a:t>
            </a:r>
          </a:p>
          <a:p>
            <a:pPr marL="457200" indent="-457200">
              <a:buFont typeface="+mj-lt"/>
              <a:buAutoNum type="arabicPeriod"/>
            </a:pPr>
            <a:r>
              <a:rPr lang="en-IN" sz="2400" dirty="0"/>
              <a:t>TT buying Rates.</a:t>
            </a:r>
          </a:p>
          <a:p>
            <a:pPr marL="457200" indent="-457200">
              <a:buFont typeface="+mj-lt"/>
              <a:buAutoNum type="arabicPeriod"/>
            </a:pPr>
            <a:r>
              <a:rPr lang="en-IN" sz="2400" dirty="0"/>
              <a:t>Bill Buying Rate.</a:t>
            </a:r>
          </a:p>
          <a:p>
            <a:pPr marL="0" indent="0">
              <a:buNone/>
            </a:pPr>
            <a:r>
              <a:rPr lang="en-IN" sz="2400" b="1" dirty="0"/>
              <a:t>1. TT buying rates:</a:t>
            </a:r>
          </a:p>
          <a:p>
            <a:pPr marL="0" indent="0">
              <a:buNone/>
            </a:pPr>
            <a:r>
              <a:rPr lang="en-IN" sz="2400" b="1" dirty="0"/>
              <a:t>  </a:t>
            </a:r>
            <a:r>
              <a:rPr lang="en-IN" sz="2400" dirty="0"/>
              <a:t>A TT (Telegraphic transfer) Buying rate is the rate at which the bank is willing to buy the foreign currency from the customer for their TT transactions.</a:t>
            </a:r>
            <a:endParaRPr lang="en-IN" sz="2400" b="1" dirty="0"/>
          </a:p>
        </p:txBody>
      </p:sp>
    </p:spTree>
    <p:extLst>
      <p:ext uri="{BB962C8B-B14F-4D97-AF65-F5344CB8AC3E}">
        <p14:creationId xmlns:p14="http://schemas.microsoft.com/office/powerpoint/2010/main" val="384277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46229" y="195309"/>
            <a:ext cx="11523215" cy="6365289"/>
          </a:xfrm>
        </p:spPr>
        <p:txBody>
          <a:bodyPr>
            <a:normAutofit/>
          </a:bodyPr>
          <a:lstStyle/>
          <a:p>
            <a:pPr marL="0" indent="0">
              <a:buNone/>
            </a:pPr>
            <a:r>
              <a:rPr lang="en-IN" sz="2400" dirty="0"/>
              <a:t>   In other words TT buying rates is the rate applied when the transaction does not involve any delay in realisation of the foreign exchange by the bank. This rate is calculated by deducting from the inter bank buying rate  the exchange margin  as determined by the bank.</a:t>
            </a:r>
          </a:p>
          <a:p>
            <a:pPr marL="0" indent="0">
              <a:buNone/>
            </a:pPr>
            <a:r>
              <a:rPr lang="en-IN" sz="2400" dirty="0"/>
              <a:t>  TT rate is applicable to the following transactions.</a:t>
            </a:r>
          </a:p>
          <a:p>
            <a:pPr marL="457200" indent="-457200">
              <a:buFont typeface="+mj-lt"/>
              <a:buAutoNum type="arabicPeriod"/>
            </a:pPr>
            <a:r>
              <a:rPr lang="en-IN" sz="2400" dirty="0"/>
              <a:t>Payment of DD</a:t>
            </a:r>
            <a:r>
              <a:rPr lang="en-IN" sz="1600" dirty="0"/>
              <a:t>s</a:t>
            </a:r>
            <a:r>
              <a:rPr lang="en-IN" sz="2400" dirty="0"/>
              <a:t>, MT</a:t>
            </a:r>
            <a:r>
              <a:rPr lang="en-IN" sz="1600" dirty="0"/>
              <a:t>s</a:t>
            </a:r>
            <a:r>
              <a:rPr lang="en-IN" sz="2400" dirty="0"/>
              <a:t>, TT</a:t>
            </a:r>
            <a:r>
              <a:rPr lang="en-IN" sz="1600" dirty="0"/>
              <a:t>s</a:t>
            </a:r>
            <a:r>
              <a:rPr lang="en-IN" sz="1400" dirty="0"/>
              <a:t>   </a:t>
            </a:r>
            <a:r>
              <a:rPr lang="en-IN" sz="2400" dirty="0"/>
              <a:t>etc drawn on the bank where bank’s Nostro account is already credited.</a:t>
            </a:r>
          </a:p>
          <a:p>
            <a:pPr marL="457200" indent="-457200">
              <a:buFont typeface="+mj-lt"/>
              <a:buAutoNum type="arabicPeriod"/>
            </a:pPr>
            <a:r>
              <a:rPr lang="en-IN" sz="2400" dirty="0"/>
              <a:t>When foreign bills are collected.</a:t>
            </a:r>
          </a:p>
          <a:p>
            <a:pPr marL="457200" indent="-457200">
              <a:buFont typeface="+mj-lt"/>
              <a:buAutoNum type="arabicPeriod"/>
            </a:pPr>
            <a:r>
              <a:rPr lang="en-IN" sz="2400" dirty="0"/>
              <a:t>When there is cancellation of foreign exchange sold earlier.</a:t>
            </a:r>
          </a:p>
          <a:p>
            <a:pPr marL="0" indent="0">
              <a:buNone/>
            </a:pPr>
            <a:r>
              <a:rPr lang="en-IN" sz="2400" dirty="0"/>
              <a:t>   The methods of calculating. TT buying rate is shown in format below. It is assumed that the foreign exchange to be purchased is US dollars.</a:t>
            </a:r>
          </a:p>
          <a:p>
            <a:pPr marL="0" indent="0">
              <a:buNone/>
            </a:pPr>
            <a:endParaRPr lang="en-IN" sz="2400" dirty="0"/>
          </a:p>
        </p:txBody>
      </p:sp>
    </p:spTree>
    <p:extLst>
      <p:ext uri="{BB962C8B-B14F-4D97-AF65-F5344CB8AC3E}">
        <p14:creationId xmlns:p14="http://schemas.microsoft.com/office/powerpoint/2010/main" val="112916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049AF05-369D-4EEB-AB37-F37814E7C640}"/>
              </a:ext>
            </a:extLst>
          </p:cNvPr>
          <p:cNvPicPr>
            <a:picLocks noGrp="1" noChangeAspect="1"/>
          </p:cNvPicPr>
          <p:nvPr>
            <p:ph idx="1"/>
          </p:nvPr>
        </p:nvPicPr>
        <p:blipFill>
          <a:blip r:embed="rId2"/>
          <a:stretch>
            <a:fillRect/>
          </a:stretch>
        </p:blipFill>
        <p:spPr>
          <a:xfrm>
            <a:off x="696861" y="1366549"/>
            <a:ext cx="9907383" cy="4528224"/>
          </a:xfrm>
        </p:spPr>
      </p:pic>
    </p:spTree>
    <p:extLst>
      <p:ext uri="{BB962C8B-B14F-4D97-AF65-F5344CB8AC3E}">
        <p14:creationId xmlns:p14="http://schemas.microsoft.com/office/powerpoint/2010/main" val="411136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106532" y="115409"/>
            <a:ext cx="11949343" cy="6445189"/>
          </a:xfrm>
        </p:spPr>
        <p:txBody>
          <a:bodyPr>
            <a:normAutofit lnSpcReduction="10000"/>
          </a:bodyPr>
          <a:lstStyle/>
          <a:p>
            <a:pPr marL="0" indent="0">
              <a:buNone/>
            </a:pPr>
            <a:r>
              <a:rPr lang="en-IN" sz="2400" b="1" dirty="0"/>
              <a:t>Bill buying rate:</a:t>
            </a:r>
          </a:p>
          <a:p>
            <a:pPr marL="0" indent="0">
              <a:buNone/>
            </a:pPr>
            <a:r>
              <a:rPr lang="en-IN" sz="2400" b="1" dirty="0"/>
              <a:t>    </a:t>
            </a:r>
            <a:r>
              <a:rPr lang="en-IN" sz="2400" dirty="0"/>
              <a:t>Bill buying rate is the rate applicable to payment of import bills. This is the rate applied when foreign bill is purchased. When a bills purchased, the rupee equivalent of the bill value is paid to exporter immediately. The proceeds will be realized by the bank after the bill is presented to the drawee at the overseas  centre </a:t>
            </a:r>
          </a:p>
          <a:p>
            <a:pPr marL="0" indent="0">
              <a:buNone/>
            </a:pPr>
            <a:r>
              <a:rPr lang="en-IN" sz="2400" b="1" dirty="0"/>
              <a:t>  </a:t>
            </a:r>
            <a:r>
              <a:rPr lang="en-IN" sz="2400" dirty="0"/>
              <a:t>In the case of a usance bill, the proceeds will be realized on the due date of the bill which includes the transit period and the usance period of the bill. For example: if the bill is purchased is 45 days usance bill. In this case bill is realized only after 70 days.</a:t>
            </a:r>
          </a:p>
          <a:p>
            <a:pPr marL="0" indent="0">
              <a:buNone/>
            </a:pPr>
            <a:r>
              <a:rPr lang="en-IN" sz="2400" dirty="0"/>
              <a:t>[25 days (transit period)+45 days (Usance periods)]</a:t>
            </a:r>
          </a:p>
          <a:p>
            <a:pPr marL="0" indent="0">
              <a:buNone/>
            </a:pPr>
            <a:r>
              <a:rPr lang="en-IN" sz="2400" dirty="0"/>
              <a:t>  Two points to be considered while loading the bills buying rate. They are.</a:t>
            </a:r>
          </a:p>
          <a:p>
            <a:pPr marL="457200" indent="-457200">
              <a:buFont typeface="+mj-lt"/>
              <a:buAutoNum type="arabicPeriod"/>
            </a:pPr>
            <a:r>
              <a:rPr lang="en-IN" sz="2400" dirty="0"/>
              <a:t>Forward margin is available for periods of calendar mong not for 25 days.</a:t>
            </a:r>
          </a:p>
          <a:p>
            <a:pPr marL="457200" indent="-457200">
              <a:buFont typeface="+mj-lt"/>
              <a:buAutoNum type="arabicPeriod"/>
            </a:pPr>
            <a:r>
              <a:rPr lang="en-IN" sz="2400" dirty="0"/>
              <a:t>Forward margin may be at a premium or discount. Premium is to be added to  the spot rate and discount should be deducted from it.</a:t>
            </a:r>
          </a:p>
          <a:p>
            <a:pPr marL="0" indent="0">
              <a:buNone/>
            </a:pPr>
            <a:r>
              <a:rPr lang="en-IN" sz="2400" dirty="0"/>
              <a:t> The following format shows the method of calculating bill buying rate, assuming US dollar to be the foreign currency.</a:t>
            </a:r>
          </a:p>
        </p:txBody>
      </p:sp>
    </p:spTree>
    <p:extLst>
      <p:ext uri="{BB962C8B-B14F-4D97-AF65-F5344CB8AC3E}">
        <p14:creationId xmlns:p14="http://schemas.microsoft.com/office/powerpoint/2010/main" val="105423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5C8363F-AE3B-4D72-9037-27F1E2013F97}"/>
              </a:ext>
            </a:extLst>
          </p:cNvPr>
          <p:cNvPicPr>
            <a:picLocks noGrp="1" noChangeAspect="1"/>
          </p:cNvPicPr>
          <p:nvPr>
            <p:ph idx="1"/>
          </p:nvPr>
        </p:nvPicPr>
        <p:blipFill>
          <a:blip r:embed="rId2"/>
          <a:stretch>
            <a:fillRect/>
          </a:stretch>
        </p:blipFill>
        <p:spPr>
          <a:xfrm>
            <a:off x="466742" y="311149"/>
            <a:ext cx="10021699" cy="5992061"/>
          </a:xfrm>
        </p:spPr>
      </p:pic>
    </p:spTree>
    <p:extLst>
      <p:ext uri="{BB962C8B-B14F-4D97-AF65-F5344CB8AC3E}">
        <p14:creationId xmlns:p14="http://schemas.microsoft.com/office/powerpoint/2010/main" val="582781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133165" y="150920"/>
            <a:ext cx="11949344" cy="6409678"/>
          </a:xfrm>
        </p:spPr>
        <p:txBody>
          <a:bodyPr>
            <a:normAutofit/>
          </a:bodyPr>
          <a:lstStyle/>
          <a:p>
            <a:pPr marL="0" indent="0">
              <a:buNone/>
            </a:pPr>
            <a:r>
              <a:rPr lang="en-IN" sz="2800" b="1" dirty="0"/>
              <a:t>Selling Rate:</a:t>
            </a:r>
          </a:p>
          <a:p>
            <a:pPr marL="0" indent="0">
              <a:buNone/>
            </a:pPr>
            <a:r>
              <a:rPr lang="en-IN" sz="2400" dirty="0"/>
              <a:t>Depending upon work involved, there are two types of selling rates. They are.</a:t>
            </a:r>
          </a:p>
          <a:p>
            <a:pPr marL="457200" indent="-457200">
              <a:buFont typeface="+mj-lt"/>
              <a:buAutoNum type="arabicPeriod"/>
            </a:pPr>
            <a:r>
              <a:rPr lang="en-IN" sz="2400" dirty="0"/>
              <a:t>TT selling rates.</a:t>
            </a:r>
          </a:p>
          <a:p>
            <a:pPr marL="457200" indent="-457200">
              <a:buFont typeface="+mj-lt"/>
              <a:buAutoNum type="arabicPeriod"/>
            </a:pPr>
            <a:r>
              <a:rPr lang="en-IN" sz="2400" dirty="0"/>
              <a:t>Bill selling rates.</a:t>
            </a:r>
          </a:p>
          <a:p>
            <a:pPr marL="0" indent="0">
              <a:buNone/>
            </a:pPr>
            <a:r>
              <a:rPr lang="en-IN" sz="2400" b="1" dirty="0"/>
              <a:t>1. TT selling rate:</a:t>
            </a:r>
          </a:p>
          <a:p>
            <a:pPr marL="0" indent="0">
              <a:buNone/>
            </a:pPr>
            <a:r>
              <a:rPr lang="en-IN" sz="2400" b="1" dirty="0"/>
              <a:t>    </a:t>
            </a:r>
            <a:r>
              <a:rPr lang="en-IN" sz="2400" dirty="0"/>
              <a:t>This  rate is used for all transactions which do not involve handling of document by the bank.</a:t>
            </a:r>
          </a:p>
          <a:p>
            <a:pPr marL="0" indent="0">
              <a:buNone/>
            </a:pPr>
            <a:r>
              <a:rPr lang="en-IN" sz="2400" b="1" dirty="0"/>
              <a:t>   </a:t>
            </a:r>
            <a:r>
              <a:rPr lang="en-IN" sz="2400" dirty="0"/>
              <a:t>TT selling rate is quoted for the following transactions.</a:t>
            </a:r>
          </a:p>
          <a:p>
            <a:pPr marL="457200" indent="-457200">
              <a:buFont typeface="+mj-lt"/>
              <a:buAutoNum type="alphaLcPeriod"/>
            </a:pPr>
            <a:r>
              <a:rPr lang="en-IN" sz="2400" dirty="0"/>
              <a:t>Issue of DD</a:t>
            </a:r>
            <a:r>
              <a:rPr lang="en-IN" sz="1600" dirty="0"/>
              <a:t>s</a:t>
            </a:r>
            <a:r>
              <a:rPr lang="en-IN" sz="2400" dirty="0"/>
              <a:t>, MT</a:t>
            </a:r>
            <a:r>
              <a:rPr lang="en-IN" sz="1600" dirty="0"/>
              <a:t>S</a:t>
            </a:r>
            <a:r>
              <a:rPr lang="en-IN" sz="2400" dirty="0"/>
              <a:t>, TT</a:t>
            </a:r>
            <a:r>
              <a:rPr lang="en-IN" sz="1600" dirty="0"/>
              <a:t>S</a:t>
            </a:r>
            <a:r>
              <a:rPr lang="en-IN" sz="2400" dirty="0"/>
              <a:t> etc.</a:t>
            </a:r>
          </a:p>
          <a:p>
            <a:pPr marL="457200" indent="-457200">
              <a:buFont typeface="+mj-lt"/>
              <a:buAutoNum type="alphaLcPeriod"/>
            </a:pPr>
            <a:r>
              <a:rPr lang="en-IN" sz="2400" dirty="0"/>
              <a:t>Cancellation of foreign exchange purchased earlier.</a:t>
            </a:r>
          </a:p>
          <a:p>
            <a:pPr marL="0" indent="0">
              <a:buNone/>
            </a:pPr>
            <a:r>
              <a:rPr lang="en-IN" sz="2400" dirty="0"/>
              <a:t>    The TT selling rate is calculated on the basis of the inter-bank selling rate. The rate to the customer is calculated by adding exchange margin to the inter bank rate.</a:t>
            </a:r>
          </a:p>
        </p:txBody>
      </p:sp>
    </p:spTree>
    <p:extLst>
      <p:ext uri="{BB962C8B-B14F-4D97-AF65-F5344CB8AC3E}">
        <p14:creationId xmlns:p14="http://schemas.microsoft.com/office/powerpoint/2010/main" val="1780229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05682-C194-4548-ABF8-14ECE45A86F4}"/>
              </a:ext>
            </a:extLst>
          </p:cNvPr>
          <p:cNvSpPr>
            <a:spLocks noGrp="1"/>
          </p:cNvSpPr>
          <p:nvPr>
            <p:ph idx="1"/>
          </p:nvPr>
        </p:nvSpPr>
        <p:spPr>
          <a:xfrm>
            <a:off x="346229" y="195309"/>
            <a:ext cx="11523215" cy="6365289"/>
          </a:xfrm>
        </p:spPr>
        <p:txBody>
          <a:bodyPr>
            <a:normAutofit/>
          </a:bodyPr>
          <a:lstStyle/>
          <a:p>
            <a:pPr marL="0" indent="0">
              <a:buNone/>
            </a:pPr>
            <a:r>
              <a:rPr lang="en-IN" sz="2400" b="1" dirty="0"/>
              <a:t>2. Bills selling rate:</a:t>
            </a:r>
          </a:p>
          <a:p>
            <a:pPr marL="0" indent="0">
              <a:buNone/>
            </a:pPr>
            <a:r>
              <a:rPr lang="en-IN" sz="2400" b="1" dirty="0"/>
              <a:t>   </a:t>
            </a:r>
            <a:r>
              <a:rPr lang="en-IN" sz="2400" dirty="0"/>
              <a:t>Bills selling rate is applied to all transactions which involve handling of documents by the bank like payment against import bills.</a:t>
            </a:r>
          </a:p>
          <a:p>
            <a:pPr marL="0" indent="0">
              <a:buNone/>
            </a:pPr>
            <a:r>
              <a:rPr lang="en-IN" sz="2400" dirty="0"/>
              <a:t>  This rate is calculated by adding exchange margin to the selling rate. That means, the exchange margin is included into the bills selling rate twice, once on the inter bank rate and again on the TT selling rate.</a:t>
            </a:r>
          </a:p>
          <a:p>
            <a:pPr marL="0" indent="0">
              <a:buNone/>
            </a:pPr>
            <a:r>
              <a:rPr lang="en-IN" sz="2400" dirty="0"/>
              <a:t>   the following format explains the calculation of TT and bills selling rate, with US dollar representing the foreign currency. </a:t>
            </a:r>
          </a:p>
        </p:txBody>
      </p:sp>
    </p:spTree>
    <p:extLst>
      <p:ext uri="{BB962C8B-B14F-4D97-AF65-F5344CB8AC3E}">
        <p14:creationId xmlns:p14="http://schemas.microsoft.com/office/powerpoint/2010/main" val="241073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419BF94-F54B-42A0-845D-0C14DE7AE1AD}"/>
              </a:ext>
            </a:extLst>
          </p:cNvPr>
          <p:cNvPicPr>
            <a:picLocks noGrp="1" noChangeAspect="1"/>
          </p:cNvPicPr>
          <p:nvPr>
            <p:ph idx="1"/>
          </p:nvPr>
        </p:nvPicPr>
        <p:blipFill>
          <a:blip r:embed="rId2"/>
          <a:stretch>
            <a:fillRect/>
          </a:stretch>
        </p:blipFill>
        <p:spPr>
          <a:xfrm>
            <a:off x="324699" y="328904"/>
            <a:ext cx="10021699" cy="5992061"/>
          </a:xfrm>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05AB4161-42C7-4E6E-883C-F4E7DD8BFA8A}"/>
                  </a:ext>
                </a:extLst>
              </p:cNvPr>
              <p:cNvSpPr txBox="1"/>
              <p:nvPr/>
            </p:nvSpPr>
            <p:spPr>
              <a:xfrm>
                <a:off x="6964532" y="1775533"/>
                <a:ext cx="24205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smtClean="0">
                          <a:latin typeface="Cambria Math" panose="02040503050406030204" pitchFamily="18" charset="0"/>
                        </a:rPr>
                        <m:t>+</m:t>
                      </m:r>
                    </m:oMath>
                  </m:oMathPara>
                </a14:m>
                <a:endParaRPr lang="en-IN" dirty="0"/>
              </a:p>
            </p:txBody>
          </p:sp>
        </mc:Choice>
        <mc:Fallback xmlns="">
          <p:sp>
            <p:nvSpPr>
              <p:cNvPr id="2" name="TextBox 1">
                <a:extLst>
                  <a:ext uri="{FF2B5EF4-FFF2-40B4-BE49-F238E27FC236}">
                    <a16:creationId xmlns:a16="http://schemas.microsoft.com/office/drawing/2014/main" id="{05AB4161-42C7-4E6E-883C-F4E7DD8BFA8A}"/>
                  </a:ext>
                </a:extLst>
              </p:cNvPr>
              <p:cNvSpPr txBox="1">
                <a:spLocks noRot="1" noChangeAspect="1" noMove="1" noResize="1" noEditPoints="1" noAdjustHandles="1" noChangeArrowheads="1" noChangeShapeType="1" noTextEdit="1"/>
              </p:cNvSpPr>
              <p:nvPr/>
            </p:nvSpPr>
            <p:spPr>
              <a:xfrm>
                <a:off x="6964532" y="1775533"/>
                <a:ext cx="242054" cy="276999"/>
              </a:xfrm>
              <a:prstGeom prst="rect">
                <a:avLst/>
              </a:prstGeom>
              <a:blipFill>
                <a:blip r:embed="rId3"/>
                <a:stretch>
                  <a:fillRect l="-15000" r="-17500" b="-8696"/>
                </a:stretch>
              </a:blipFill>
            </p:spPr>
            <p:txBody>
              <a:bodyPr/>
              <a:lstStyle/>
              <a:p>
                <a:r>
                  <a:rPr lang="en-IN">
                    <a:noFill/>
                  </a:rPr>
                  <a:t> </a:t>
                </a:r>
              </a:p>
            </p:txBody>
          </p:sp>
        </mc:Fallback>
      </mc:AlternateContent>
    </p:spTree>
    <p:extLst>
      <p:ext uri="{BB962C8B-B14F-4D97-AF65-F5344CB8AC3E}">
        <p14:creationId xmlns:p14="http://schemas.microsoft.com/office/powerpoint/2010/main" val="8664854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482</TotalTime>
  <Words>2093</Words>
  <Application>Microsoft Office PowerPoint</Application>
  <PresentationFormat>Widescreen</PresentationFormat>
  <Paragraphs>104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Cambria Math</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Chandrashekar Poojary</dc:creator>
  <cp:lastModifiedBy>Chandrashekar Poojary</cp:lastModifiedBy>
  <cp:revision>58</cp:revision>
  <dcterms:created xsi:type="dcterms:W3CDTF">2020-04-27T14:52:32Z</dcterms:created>
  <dcterms:modified xsi:type="dcterms:W3CDTF">2020-04-30T10:37:53Z</dcterms:modified>
</cp:coreProperties>
</file>